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81" r:id="rId4"/>
    <p:sldId id="279" r:id="rId5"/>
    <p:sldId id="267" r:id="rId6"/>
    <p:sldId id="308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298" r:id="rId15"/>
    <p:sldId id="297" r:id="rId16"/>
    <p:sldId id="299" r:id="rId17"/>
    <p:sldId id="300" r:id="rId18"/>
    <p:sldId id="301" r:id="rId19"/>
    <p:sldId id="302" r:id="rId20"/>
    <p:sldId id="303" r:id="rId21"/>
    <p:sldId id="305" r:id="rId22"/>
    <p:sldId id="292" r:id="rId23"/>
    <p:sldId id="293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5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3767-B7DC-4263-8F8D-720083C9792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C25D8-F246-414D-8F21-070595A85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 Just one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6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conduct this option teacher may show the word first and</a:t>
            </a:r>
            <a:r>
              <a:rPr lang="en-US" baseline="0" dirty="0" smtClean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conduct this option teacher may show the word first and</a:t>
            </a:r>
            <a:r>
              <a:rPr lang="en-US" baseline="0" dirty="0" smtClean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conduct this option teacher may show the word first and</a:t>
            </a:r>
            <a:r>
              <a:rPr lang="en-US" baseline="0" dirty="0" smtClean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conduct this option teacher may show the word first and</a:t>
            </a:r>
            <a:r>
              <a:rPr lang="en-US" baseline="0" dirty="0" smtClean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Click middle circle, after a</a:t>
            </a:r>
            <a:r>
              <a:rPr lang="en-US" baseline="0" dirty="0" smtClean="0"/>
              <a:t> few</a:t>
            </a:r>
            <a:r>
              <a:rPr lang="en-US" dirty="0" smtClean="0"/>
              <a:t> seconds again click middle circle, then click </a:t>
            </a:r>
            <a:r>
              <a:rPr lang="en-US" dirty="0" err="1" smtClean="0"/>
              <a:t>Jhenaidah</a:t>
            </a:r>
            <a:r>
              <a:rPr lang="en-US" dirty="0" smtClean="0"/>
              <a:t> to show the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84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Bahadurpur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Textt</a:t>
            </a:r>
            <a:r>
              <a:rPr lang="en-US" dirty="0" smtClean="0"/>
              <a:t> reading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2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Text 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51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for loud reading.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15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ask the answer first, then he may</a:t>
            </a:r>
            <a:r>
              <a:rPr lang="en-US" baseline="0" dirty="0" smtClean="0"/>
              <a:t> advance to check if the students are correct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slide means introduction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70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ask the answer first, then he may</a:t>
            </a:r>
            <a:r>
              <a:rPr lang="en-US" baseline="0" dirty="0" smtClean="0"/>
              <a:t> advance to check if the students are correct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find out</a:t>
            </a:r>
            <a:r>
              <a:rPr lang="en-US" baseline="0" dirty="0" smtClean="0"/>
              <a:t> the creativity of the students teacher may </a:t>
            </a:r>
            <a:r>
              <a:rPr lang="en-US" baseline="0" smtClean="0"/>
              <a:t>explain section 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7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Advice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give the students some time to think about picture, then click for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skills will be focused in this lesson. If the teacher wants to avoid word meaning option, he may use hyperlink.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4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 avoid key word option teacher may click hyperlink shown in the learning outcomes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1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conduct this option teacher may show the word first and</a:t>
            </a:r>
            <a:r>
              <a:rPr lang="en-US" baseline="0" dirty="0" smtClean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conduct this option teacher may show the word first and</a:t>
            </a:r>
            <a:r>
              <a:rPr lang="en-US" baseline="0" dirty="0" smtClean="0"/>
              <a:t> ask the meaning, then the picture, then meaning and at last the sentence to clear all.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conduct this option teacher may show the word first and</a:t>
            </a:r>
            <a:r>
              <a:rPr lang="en-US" baseline="0" dirty="0" smtClean="0"/>
              <a:t> ask the meaning, then the picture, then meaning and at last the sentence to clear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25D8-F246-414D-8F21-070595A85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2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6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7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0" y="304800"/>
            <a:ext cx="6324600" cy="6324600"/>
          </a:xfrm>
          <a:prstGeom prst="donut">
            <a:avLst>
              <a:gd name="adj" fmla="val 2152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Welcome to the </a:t>
            </a:r>
            <a:r>
              <a:rPr lang="en-US" sz="4400" b="1" dirty="0" smtClean="0">
                <a:latin typeface="Book Antiqua" pitchFamily="18" charset="0"/>
              </a:rPr>
              <a:t>world</a:t>
            </a:r>
            <a:r>
              <a:rPr lang="en-US" sz="4800" b="1" dirty="0" smtClean="0">
                <a:latin typeface="Book Antiqua" pitchFamily="18" charset="0"/>
              </a:rPr>
              <a:t> of HHR Multimedia presentation. </a:t>
            </a:r>
            <a:endParaRPr lang="en-US" sz="48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458077" cy="31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467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Determination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29980"/>
            <a:ext cx="75438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Everything is possible if you are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determind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44025"/>
            <a:ext cx="748871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Meaning: Confidence/ power of mind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66912"/>
            <a:ext cx="7488718" cy="39004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25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467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Aspect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258580"/>
            <a:ext cx="75438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It is our aspect to make our learning digital.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748871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Meaning: Outlook/view/appearance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90" y="1828800"/>
            <a:ext cx="4569810" cy="43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391" y="533400"/>
            <a:ext cx="568258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Spirit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6390" y="5877580"/>
            <a:ext cx="567291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Nothing could defeat her spirit.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8761" y="1312851"/>
            <a:ext cx="5698651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Meaning: soul/ego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1" t="11687" r="2151"/>
          <a:stretch/>
        </p:blipFill>
        <p:spPr>
          <a:xfrm>
            <a:off x="1447800" y="1953578"/>
            <a:ext cx="5825319" cy="385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467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Defying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877580"/>
            <a:ext cx="75438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 succeeded defying all the odds of life.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12851"/>
            <a:ext cx="748871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Meaning: Avoid/disobey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057400"/>
            <a:ext cx="4914900" cy="3686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30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381000"/>
            <a:ext cx="5461380" cy="6172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65311" y="923254"/>
            <a:ext cx="298545" cy="2985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9340" y="564558"/>
            <a:ext cx="298545" cy="2985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59340" y="1300759"/>
            <a:ext cx="298545" cy="29854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6844" y="85534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Book Antiqua" pitchFamily="18" charset="0"/>
              </a:rPr>
              <a:t>Jhenaidah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7745" y="52670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Khulna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219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Dhaka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2895600" y="3276600"/>
            <a:ext cx="685800" cy="68409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9"/>
            <a:ext cx="912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6019800"/>
            <a:ext cx="82867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Book Antiqua" pitchFamily="18" charset="0"/>
              </a:rPr>
              <a:t>Bhabanipur</a:t>
            </a:r>
            <a:r>
              <a:rPr lang="en-US" sz="2400" b="1" dirty="0" smtClean="0">
                <a:latin typeface="Book Antiqua" pitchFamily="18" charset="0"/>
              </a:rPr>
              <a:t>, a small village </a:t>
            </a:r>
            <a:r>
              <a:rPr lang="en-US" sz="2400" b="1" dirty="0">
                <a:latin typeface="Book Antiqua" pitchFamily="18" charset="0"/>
              </a:rPr>
              <a:t>in </a:t>
            </a:r>
            <a:r>
              <a:rPr lang="en-US" sz="2400" b="1" dirty="0" err="1">
                <a:latin typeface="Book Antiqua" pitchFamily="18" charset="0"/>
              </a:rPr>
              <a:t>Jhenaidah</a:t>
            </a:r>
            <a:r>
              <a:rPr lang="en-US" sz="2400" b="1" dirty="0">
                <a:latin typeface="Book Antiqua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304800"/>
            <a:ext cx="8286751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3" y="304800"/>
            <a:ext cx="8747037" cy="304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4562" y="3380096"/>
            <a:ext cx="8747037" cy="2135200"/>
            <a:chOff x="244562" y="3518237"/>
            <a:chExt cx="8747037" cy="213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9" y="3518237"/>
              <a:ext cx="2807681" cy="21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62" y="3518237"/>
              <a:ext cx="3184438" cy="2135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480" y="3518237"/>
              <a:ext cx="2831119" cy="2135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44563" y="5791200"/>
            <a:ext cx="87470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People here spend their day-to-day life mostly working in the fields and </a:t>
            </a:r>
            <a:r>
              <a:rPr lang="en-US" sz="2400" b="1" dirty="0" smtClean="0">
                <a:latin typeface="Book Antiqua" pitchFamily="18" charset="0"/>
              </a:rPr>
              <a:t>doing household works.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r="21597"/>
          <a:stretch/>
        </p:blipFill>
        <p:spPr bwMode="auto">
          <a:xfrm>
            <a:off x="6017993" y="754037"/>
            <a:ext cx="2897407" cy="4467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486400"/>
            <a:ext cx="3509749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700" b="1" dirty="0" smtClean="0">
              <a:latin typeface="Book Antiqua" pitchFamily="18" charset="0"/>
            </a:endParaRP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Ordinary village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0" y="1585911"/>
            <a:ext cx="2057400" cy="2819400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Extra ordinary woman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6510" y="5445457"/>
            <a:ext cx="302509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Shamima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Akter</a:t>
            </a:r>
            <a:r>
              <a:rPr lang="en-US" sz="2800" b="1" dirty="0" smtClean="0">
                <a:latin typeface="Book Antiqua" pitchFamily="18" charset="0"/>
              </a:rPr>
              <a:t> Maya (32)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4036"/>
            <a:ext cx="3509749" cy="4579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36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3081" y="1447800"/>
            <a:ext cx="8305800" cy="3657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Dear students,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Open your text book, page no-49, read silently from (</a:t>
            </a:r>
            <a:r>
              <a:rPr lang="en-US" sz="2800" b="1" dirty="0" err="1" smtClean="0">
                <a:latin typeface="Book Antiqua" pitchFamily="18" charset="0"/>
              </a:rPr>
              <a:t>Shamima’s</a:t>
            </a:r>
            <a:r>
              <a:rPr lang="en-US" sz="2800" b="1" dirty="0" smtClean="0">
                <a:latin typeface="Book Antiqua" pitchFamily="18" charset="0"/>
              </a:rPr>
              <a:t> will power and determination-----------setting up her boutique)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3081" y="1219200"/>
            <a:ext cx="8305800" cy="53340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Book Antiqua" pitchFamily="18" charset="0"/>
              </a:rPr>
              <a:t>Shamima’s</a:t>
            </a:r>
            <a:r>
              <a:rPr lang="en-US" sz="2800" b="1" dirty="0">
                <a:latin typeface="Book Antiqua" pitchFamily="18" charset="0"/>
              </a:rPr>
              <a:t> willpower and determination have made </a:t>
            </a:r>
            <a:r>
              <a:rPr lang="en-US" sz="2800" b="1" dirty="0" smtClean="0">
                <a:latin typeface="Book Antiqua" pitchFamily="18" charset="0"/>
              </a:rPr>
              <a:t>her extraordinary</a:t>
            </a:r>
            <a:r>
              <a:rPr lang="en-US" sz="2800" b="1" dirty="0">
                <a:latin typeface="Book Antiqua" pitchFamily="18" charset="0"/>
              </a:rPr>
              <a:t>. She has seen the most cruel aspect of life. But the cruelty could </a:t>
            </a:r>
            <a:r>
              <a:rPr lang="en-US" sz="2800" b="1" dirty="0" smtClean="0">
                <a:latin typeface="Book Antiqua" pitchFamily="18" charset="0"/>
              </a:rPr>
              <a:t>not defeat </a:t>
            </a:r>
            <a:r>
              <a:rPr lang="en-US" sz="2800" b="1" dirty="0">
                <a:latin typeface="Book Antiqua" pitchFamily="18" charset="0"/>
              </a:rPr>
              <a:t>her spirit. She has come out as a winner, defying all the odds of </a:t>
            </a:r>
            <a:r>
              <a:rPr lang="en-US" sz="2800" b="1" dirty="0" smtClean="0">
                <a:latin typeface="Book Antiqua" pitchFamily="18" charset="0"/>
              </a:rPr>
              <a:t>life. </a:t>
            </a:r>
            <a:r>
              <a:rPr lang="en-US" sz="2800" b="1" dirty="0" err="1" smtClean="0">
                <a:latin typeface="Book Antiqua" pitchFamily="18" charset="0"/>
              </a:rPr>
              <a:t>Shamima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is now 32 years old. She runs a small </a:t>
            </a:r>
            <a:r>
              <a:rPr lang="en-US" sz="2800" b="1" dirty="0" smtClean="0">
                <a:latin typeface="Book Antiqua" pitchFamily="18" charset="0"/>
              </a:rPr>
              <a:t>boutique </a:t>
            </a:r>
            <a:r>
              <a:rPr lang="en-US" sz="2800" b="1" dirty="0">
                <a:latin typeface="Book Antiqua" pitchFamily="18" charset="0"/>
              </a:rPr>
              <a:t>called ‘</a:t>
            </a:r>
            <a:r>
              <a:rPr lang="en-US" sz="2800" b="1" dirty="0" err="1">
                <a:latin typeface="Book Antiqua" pitchFamily="18" charset="0"/>
              </a:rPr>
              <a:t>Oikko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Nari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Kollayan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Shangstha</a:t>
            </a:r>
            <a:r>
              <a:rPr lang="en-US" sz="2800" b="1" dirty="0">
                <a:latin typeface="Book Antiqua" pitchFamily="18" charset="0"/>
              </a:rPr>
              <a:t>’ in her village. Let’s hear from 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, how she succeeded in setting </a:t>
            </a:r>
            <a:r>
              <a:rPr lang="en-US" sz="2800" b="1" dirty="0" smtClean="0">
                <a:latin typeface="Book Antiqua" pitchFamily="18" charset="0"/>
              </a:rPr>
              <a:t>up her </a:t>
            </a:r>
            <a:r>
              <a:rPr lang="en-US" sz="2800" b="1" dirty="0">
                <a:latin typeface="Book Antiqua" pitchFamily="18" charset="0"/>
              </a:rPr>
              <a:t>boutique.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081" y="152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 Read the text and tick the best answers to the following questions.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84" y="304800"/>
            <a:ext cx="8229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3088" algn="l"/>
                <a:tab pos="3206750" algn="l"/>
              </a:tabLst>
            </a:pPr>
            <a:r>
              <a:rPr lang="en-US" sz="2800" b="1" dirty="0">
                <a:latin typeface="Book Antiqua" pitchFamily="18" charset="0"/>
              </a:rPr>
              <a:t>1 </a:t>
            </a:r>
            <a:r>
              <a:rPr lang="en-US" sz="2800" b="1" dirty="0" smtClean="0">
                <a:latin typeface="Book Antiqua" pitchFamily="18" charset="0"/>
              </a:rPr>
              <a:t>	</a:t>
            </a:r>
            <a:r>
              <a:rPr lang="en-US" sz="2800" b="1" dirty="0" err="1" smtClean="0">
                <a:latin typeface="Book Antiqua" pitchFamily="18" charset="0"/>
              </a:rPr>
              <a:t>Bhabanipur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is a </a:t>
            </a:r>
            <a:r>
              <a:rPr lang="en-US" sz="2800" b="1" u="sng" dirty="0">
                <a:latin typeface="Book Antiqua" pitchFamily="18" charset="0"/>
              </a:rPr>
              <a:t>typical</a:t>
            </a:r>
            <a:r>
              <a:rPr lang="en-US" sz="2800" b="1" dirty="0">
                <a:latin typeface="Book Antiqua" pitchFamily="18" charset="0"/>
              </a:rPr>
              <a:t> Bangladeshi </a:t>
            </a:r>
            <a:r>
              <a:rPr lang="en-US" sz="2800" b="1" dirty="0" smtClean="0">
                <a:latin typeface="Book Antiqua" pitchFamily="18" charset="0"/>
              </a:rPr>
              <a:t>village.</a:t>
            </a:r>
            <a:endParaRPr lang="en-US" sz="2800" b="1" dirty="0">
              <a:latin typeface="Book Antiqua" pitchFamily="18" charset="0"/>
            </a:endParaRP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The </a:t>
            </a:r>
            <a:r>
              <a:rPr lang="en-US" sz="2800" dirty="0">
                <a:latin typeface="Book Antiqua" pitchFamily="18" charset="0"/>
              </a:rPr>
              <a:t>underlined word means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a unusual.	b </a:t>
            </a:r>
            <a:r>
              <a:rPr lang="en-US" sz="2800" dirty="0">
                <a:latin typeface="Book Antiqua" pitchFamily="18" charset="0"/>
              </a:rPr>
              <a:t>usual.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c famous.	d </a:t>
            </a:r>
            <a:r>
              <a:rPr lang="en-US" sz="2800" dirty="0">
                <a:latin typeface="Book Antiqua" pitchFamily="18" charset="0"/>
              </a:rPr>
              <a:t>infamous.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b="1" dirty="0">
                <a:latin typeface="Book Antiqua" pitchFamily="18" charset="0"/>
              </a:rPr>
              <a:t>2 </a:t>
            </a:r>
            <a:r>
              <a:rPr lang="en-US" sz="2800" b="1" dirty="0" smtClean="0">
                <a:latin typeface="Book Antiqua" pitchFamily="18" charset="0"/>
              </a:rPr>
              <a:t>	</a:t>
            </a:r>
            <a:r>
              <a:rPr lang="en-US" sz="2800" b="1" dirty="0" err="1" smtClean="0">
                <a:latin typeface="Book Antiqua" pitchFamily="18" charset="0"/>
              </a:rPr>
              <a:t>Shamima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is an </a:t>
            </a:r>
            <a:r>
              <a:rPr lang="en-US" sz="2800" b="1" u="sng" dirty="0">
                <a:latin typeface="Book Antiqua" pitchFamily="18" charset="0"/>
              </a:rPr>
              <a:t>extraordinar</a:t>
            </a:r>
            <a:r>
              <a:rPr lang="en-US" sz="2800" b="1" dirty="0">
                <a:latin typeface="Book Antiqua" pitchFamily="18" charset="0"/>
              </a:rPr>
              <a:t>y person.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Here </a:t>
            </a:r>
            <a:r>
              <a:rPr lang="en-US" sz="2800" dirty="0">
                <a:latin typeface="Book Antiqua" pitchFamily="18" charset="0"/>
              </a:rPr>
              <a:t>underlined word means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a common.	b </a:t>
            </a:r>
            <a:r>
              <a:rPr lang="en-US" sz="2800" dirty="0">
                <a:latin typeface="Book Antiqua" pitchFamily="18" charset="0"/>
              </a:rPr>
              <a:t>simple.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c amazing.	d </a:t>
            </a:r>
            <a:r>
              <a:rPr lang="en-US" sz="2800" dirty="0">
                <a:latin typeface="Book Antiqua" pitchFamily="18" charset="0"/>
              </a:rPr>
              <a:t>normal</a:t>
            </a:r>
            <a:r>
              <a:rPr lang="en-US" sz="2800" dirty="0" smtClean="0">
                <a:latin typeface="Book Antiqua" pitchFamily="18" charset="0"/>
              </a:rPr>
              <a:t>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b="1" dirty="0">
                <a:latin typeface="Book Antiqua" pitchFamily="18" charset="0"/>
              </a:rPr>
              <a:t>3 </a:t>
            </a:r>
            <a:r>
              <a:rPr lang="en-US" sz="2800" b="1" dirty="0" smtClean="0">
                <a:latin typeface="Book Antiqua" pitchFamily="18" charset="0"/>
              </a:rPr>
              <a:t>	People </a:t>
            </a:r>
            <a:r>
              <a:rPr lang="en-US" sz="2800" b="1" dirty="0">
                <a:latin typeface="Book Antiqua" pitchFamily="18" charset="0"/>
              </a:rPr>
              <a:t>of </a:t>
            </a:r>
            <a:r>
              <a:rPr lang="en-US" sz="2800" b="1" u="sng" dirty="0">
                <a:latin typeface="Book Antiqua" pitchFamily="18" charset="0"/>
              </a:rPr>
              <a:t>determination</a:t>
            </a:r>
            <a:r>
              <a:rPr lang="en-US" sz="2800" b="1" dirty="0">
                <a:latin typeface="Book Antiqua" pitchFamily="18" charset="0"/>
              </a:rPr>
              <a:t> succeed in the long </a:t>
            </a:r>
            <a:r>
              <a:rPr lang="en-US" sz="2800" dirty="0" smtClean="0">
                <a:latin typeface="Book Antiqua" pitchFamily="18" charset="0"/>
              </a:rPr>
              <a:t>	run</a:t>
            </a:r>
            <a:r>
              <a:rPr lang="en-US" sz="2800" dirty="0">
                <a:latin typeface="Book Antiqua" pitchFamily="18" charset="0"/>
              </a:rPr>
              <a:t>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Here </a:t>
            </a:r>
            <a:r>
              <a:rPr lang="en-US" sz="2800" dirty="0">
                <a:latin typeface="Book Antiqua" pitchFamily="18" charset="0"/>
              </a:rPr>
              <a:t>underlined word means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a </a:t>
            </a:r>
            <a:r>
              <a:rPr lang="en-US" sz="2800" dirty="0">
                <a:latin typeface="Book Antiqua" pitchFamily="18" charset="0"/>
              </a:rPr>
              <a:t>willpower</a:t>
            </a:r>
            <a:r>
              <a:rPr lang="en-US" sz="2800" dirty="0" smtClean="0">
                <a:latin typeface="Book Antiqua" pitchFamily="18" charset="0"/>
              </a:rPr>
              <a:t>.	b </a:t>
            </a:r>
            <a:r>
              <a:rPr lang="en-US" sz="2800" dirty="0">
                <a:latin typeface="Book Antiqua" pitchFamily="18" charset="0"/>
              </a:rPr>
              <a:t>weakness.</a:t>
            </a:r>
          </a:p>
          <a:p>
            <a:pPr>
              <a:tabLst>
                <a:tab pos="573088" algn="l"/>
                <a:tab pos="3206750" algn="l"/>
              </a:tabLst>
            </a:pPr>
            <a:r>
              <a:rPr lang="en-US" sz="2800" dirty="0" smtClean="0">
                <a:latin typeface="Book Antiqua" pitchFamily="18" charset="0"/>
              </a:rPr>
              <a:t>	c </a:t>
            </a:r>
            <a:r>
              <a:rPr lang="en-US" sz="2800" dirty="0">
                <a:latin typeface="Book Antiqua" pitchFamily="18" charset="0"/>
              </a:rPr>
              <a:t>strong desire</a:t>
            </a:r>
            <a:r>
              <a:rPr lang="en-US" sz="2800" dirty="0" smtClean="0">
                <a:latin typeface="Book Antiqua" pitchFamily="18" charset="0"/>
              </a:rPr>
              <a:t>.	d </a:t>
            </a:r>
            <a:r>
              <a:rPr lang="en-US" sz="2800" dirty="0">
                <a:latin typeface="Book Antiqua" pitchFamily="18" charset="0"/>
              </a:rPr>
              <a:t>wish.</a:t>
            </a:r>
          </a:p>
          <a:p>
            <a:endParaRPr lang="en-US" sz="2800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66800"/>
            <a:ext cx="694887" cy="680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41994"/>
            <a:ext cx="694887" cy="680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86752"/>
            <a:ext cx="694887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9973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Welcome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        To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English Class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10" y="477672"/>
            <a:ext cx="8686800" cy="990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Conducted by-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8" t="15124" r="12323" b="27165"/>
          <a:stretch/>
        </p:blipFill>
        <p:spPr>
          <a:xfrm>
            <a:off x="228600" y="1699736"/>
            <a:ext cx="4584510" cy="4472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53000" y="1696324"/>
            <a:ext cx="3962400" cy="44724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Md.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Hasan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Hafizur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Rahman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Lecturer</a:t>
            </a: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Department of English</a:t>
            </a: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Cambrian School &amp; College</a:t>
            </a: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Building-5, Dhaka.</a:t>
            </a: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Class-8</a:t>
            </a:r>
          </a:p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English First Paper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0" y="4267200"/>
            <a:ext cx="396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2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3550" algn="l"/>
                <a:tab pos="4340225" algn="l"/>
              </a:tabLst>
            </a:pPr>
            <a:r>
              <a:rPr lang="en-US" sz="2800" b="1" dirty="0" smtClean="0">
                <a:latin typeface="Book Antiqua" pitchFamily="18" charset="0"/>
              </a:rPr>
              <a:t>4 	</a:t>
            </a:r>
            <a:r>
              <a:rPr lang="en-US" sz="2800" b="1" dirty="0" err="1" smtClean="0">
                <a:latin typeface="Book Antiqua" pitchFamily="18" charset="0"/>
              </a:rPr>
              <a:t>Shamima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has faced the most dark </a:t>
            </a:r>
            <a:r>
              <a:rPr lang="en-US" sz="2800" b="1" u="sng" dirty="0">
                <a:latin typeface="Book Antiqua" pitchFamily="18" charset="0"/>
              </a:rPr>
              <a:t>aspect</a:t>
            </a:r>
            <a:r>
              <a:rPr lang="en-US" sz="2800" b="1" dirty="0">
                <a:latin typeface="Book Antiqua" pitchFamily="18" charset="0"/>
              </a:rPr>
              <a:t> of life.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Here </a:t>
            </a:r>
            <a:r>
              <a:rPr lang="en-US" sz="2800" dirty="0">
                <a:latin typeface="Book Antiqua" pitchFamily="18" charset="0"/>
              </a:rPr>
              <a:t>the underlined word means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a appearance.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b </a:t>
            </a:r>
            <a:r>
              <a:rPr lang="en-US" sz="2800" dirty="0">
                <a:latin typeface="Book Antiqua" pitchFamily="18" charset="0"/>
              </a:rPr>
              <a:t>position.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c characteristics.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d </a:t>
            </a:r>
            <a:r>
              <a:rPr lang="en-US" sz="2800" dirty="0">
                <a:latin typeface="Book Antiqua" pitchFamily="18" charset="0"/>
              </a:rPr>
              <a:t>piece.</a:t>
            </a:r>
          </a:p>
          <a:p>
            <a:pPr marL="514350" indent="-514350">
              <a:buAutoNum type="arabicPlain" startAt="5"/>
              <a:tabLst>
                <a:tab pos="463550" algn="l"/>
                <a:tab pos="4340225" algn="l"/>
              </a:tabLst>
            </a:pPr>
            <a:r>
              <a:rPr lang="en-US" sz="2800" b="1" dirty="0" smtClean="0">
                <a:latin typeface="Book Antiqua" pitchFamily="18" charset="0"/>
              </a:rPr>
              <a:t>The </a:t>
            </a:r>
            <a:r>
              <a:rPr lang="en-US" sz="2800" b="1" dirty="0">
                <a:latin typeface="Book Antiqua" pitchFamily="18" charset="0"/>
              </a:rPr>
              <a:t>tragedy in </a:t>
            </a:r>
            <a:r>
              <a:rPr lang="en-US" sz="2800" b="1" dirty="0" err="1">
                <a:latin typeface="Book Antiqua" pitchFamily="18" charset="0"/>
              </a:rPr>
              <a:t>Shamima’s</a:t>
            </a:r>
            <a:r>
              <a:rPr lang="en-US" sz="2800" b="1" dirty="0">
                <a:latin typeface="Book Antiqua" pitchFamily="18" charset="0"/>
              </a:rPr>
              <a:t> life could not </a:t>
            </a:r>
            <a:r>
              <a:rPr lang="en-US" sz="2800" b="1" dirty="0" smtClean="0">
                <a:latin typeface="Book Antiqua" pitchFamily="18" charset="0"/>
              </a:rPr>
              <a:t>defeat. her </a:t>
            </a:r>
            <a:r>
              <a:rPr lang="en-US" sz="2800" b="1" u="sng" dirty="0">
                <a:latin typeface="Book Antiqua" pitchFamily="18" charset="0"/>
              </a:rPr>
              <a:t>spirit</a:t>
            </a:r>
            <a:r>
              <a:rPr lang="en-US" sz="2800" b="1" dirty="0">
                <a:latin typeface="Book Antiqua" pitchFamily="18" charset="0"/>
              </a:rPr>
              <a:t>. </a:t>
            </a:r>
            <a:r>
              <a:rPr lang="en-US" sz="2800" dirty="0">
                <a:latin typeface="Book Antiqua" pitchFamily="18" charset="0"/>
              </a:rPr>
              <a:t>Here spirit </a:t>
            </a:r>
            <a:r>
              <a:rPr lang="en-US" sz="2800" dirty="0" smtClean="0">
                <a:latin typeface="Book Antiqua" pitchFamily="18" charset="0"/>
              </a:rPr>
              <a:t>means-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a ghost.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b </a:t>
            </a:r>
            <a:r>
              <a:rPr lang="en-US" sz="2800" dirty="0">
                <a:latin typeface="Book Antiqua" pitchFamily="18" charset="0"/>
              </a:rPr>
              <a:t>soul.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c strength.</a:t>
            </a:r>
          </a:p>
          <a:p>
            <a:pPr>
              <a:tabLst>
                <a:tab pos="463550" algn="l"/>
                <a:tab pos="4340225" algn="l"/>
              </a:tabLst>
            </a:pPr>
            <a:r>
              <a:rPr lang="en-US" sz="2800" dirty="0" smtClean="0">
                <a:latin typeface="Book Antiqua" pitchFamily="18" charset="0"/>
              </a:rPr>
              <a:t>	d </a:t>
            </a:r>
            <a:r>
              <a:rPr lang="en-US" sz="2800" dirty="0">
                <a:latin typeface="Book Antiqua" pitchFamily="18" charset="0"/>
              </a:rPr>
              <a:t>wisdom.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8" y="1600200"/>
            <a:ext cx="694887" cy="680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4" y="4648200"/>
            <a:ext cx="694887" cy="6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Now complete section B &amp; C from your text book.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1143000"/>
            <a:ext cx="5791200" cy="1676400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Home work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914400" y="3048000"/>
            <a:ext cx="7620000" cy="3200400"/>
          </a:xfrm>
          <a:prstGeom prst="bevel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Book Antiqua" pitchFamily="18" charset="0"/>
              </a:rPr>
              <a:t>D Write a paragraph about 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from your imagination. In your </a:t>
            </a:r>
            <a:r>
              <a:rPr lang="en-US" sz="2800" b="1" dirty="0" smtClean="0">
                <a:latin typeface="Book Antiqua" pitchFamily="18" charset="0"/>
              </a:rPr>
              <a:t>paragraph write </a:t>
            </a:r>
            <a:r>
              <a:rPr lang="en-US" sz="2800" b="1" dirty="0">
                <a:latin typeface="Book Antiqua" pitchFamily="18" charset="0"/>
              </a:rPr>
              <a:t>what </a:t>
            </a:r>
            <a:r>
              <a:rPr lang="en-US" sz="2800" b="1" dirty="0" err="1">
                <a:latin typeface="Book Antiqua" pitchFamily="18" charset="0"/>
              </a:rPr>
              <a:t>Shamima</a:t>
            </a:r>
            <a:r>
              <a:rPr lang="en-US" sz="2800" b="1" dirty="0">
                <a:latin typeface="Book Antiqua" pitchFamily="18" charset="0"/>
              </a:rPr>
              <a:t> should do for the good of her own family as well as </a:t>
            </a:r>
            <a:r>
              <a:rPr lang="en-US" sz="2800" b="1" dirty="0" smtClean="0">
                <a:latin typeface="Book Antiqua" pitchFamily="18" charset="0"/>
              </a:rPr>
              <a:t>the other </a:t>
            </a:r>
            <a:r>
              <a:rPr lang="en-US" sz="2800" b="1" dirty="0">
                <a:latin typeface="Book Antiqua" pitchFamily="18" charset="0"/>
              </a:rPr>
              <a:t>families in the village.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990600" y="2743200"/>
            <a:ext cx="7239000" cy="2514600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Self help is the best help.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Flowchart: Manual Operation 2"/>
          <p:cNvSpPr/>
          <p:nvPr/>
        </p:nvSpPr>
        <p:spPr>
          <a:xfrm>
            <a:off x="1447800" y="1489880"/>
            <a:ext cx="6096000" cy="1239672"/>
          </a:xfrm>
          <a:prstGeom prst="flowChartManualOperation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Verse Universal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39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1000" y="304800"/>
            <a:ext cx="8458200" cy="6248400"/>
          </a:xfrm>
          <a:prstGeom prst="flowChartPunchedTap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Andalus" pitchFamily="18" charset="-78"/>
                <a:cs typeface="Andalus" pitchFamily="18" charset="-78"/>
              </a:rPr>
              <a:t>Jajakallahu</a:t>
            </a:r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9600" b="1" dirty="0" err="1" smtClean="0">
                <a:latin typeface="Andalus" pitchFamily="18" charset="-78"/>
                <a:cs typeface="Andalus" pitchFamily="18" charset="-78"/>
              </a:rPr>
              <a:t>khayer</a:t>
            </a:r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39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2" y="326213"/>
            <a:ext cx="8493456" cy="62484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388057" y="4901625"/>
            <a:ext cx="2784143" cy="457200"/>
          </a:xfrm>
          <a:prstGeom prst="rightArrow">
            <a:avLst>
              <a:gd name="adj1" fmla="val 32090"/>
              <a:gd name="adj2" fmla="val 8582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4837837"/>
            <a:ext cx="2133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Beginning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685800" y="1495567"/>
            <a:ext cx="7801967" cy="1371600"/>
          </a:xfrm>
          <a:prstGeom prst="hexagon">
            <a:avLst>
              <a:gd name="adj" fmla="val 104602"/>
              <a:gd name="vf" fmla="val 1154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Our Today’s Lesson is-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91051"/>
            <a:ext cx="7801967" cy="1907024"/>
          </a:xfrm>
          <a:prstGeom prst="trapezoid">
            <a:avLst>
              <a:gd name="adj" fmla="val 744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The beginning</a:t>
            </a: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Unit-5, Lesson-1</a:t>
            </a:r>
          </a:p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6" y="2079009"/>
            <a:ext cx="8229599" cy="39159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At the end of the lesson, we will be able to learn…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read and understand text through silent reading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write answer to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rite a paragraph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457198" y="228600"/>
            <a:ext cx="8229599" cy="18288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91" y="6172200"/>
            <a:ext cx="652218" cy="4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2209800"/>
            <a:ext cx="4800600" cy="914400"/>
          </a:xfrm>
          <a:prstGeom prst="ellipse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Keywords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00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</a:rPr>
              <a:t>Teacher may show this option if time may allow. To conduct this portion teacher can show the word first to ask meaning, then he can advance according to animation. 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066800"/>
            <a:ext cx="5029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Not for the students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533400"/>
            <a:ext cx="6705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Typical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20825"/>
            <a:ext cx="6705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Bahadurpur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is a typical village 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057400"/>
            <a:ext cx="5715000" cy="39547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95400" y="1312851"/>
            <a:ext cx="6705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Meaning: Characteristic/usual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8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705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Extra ordinary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5438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Shamima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Akter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is an extra ordinary woman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5872" y="1312851"/>
            <a:ext cx="6705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Meaning: Unusual/tremendous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r="21597"/>
          <a:stretch/>
        </p:blipFill>
        <p:spPr bwMode="auto">
          <a:xfrm>
            <a:off x="2971800" y="2219247"/>
            <a:ext cx="2590800" cy="3114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467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Willpower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877580"/>
            <a:ext cx="75438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Everything is possible if your willpower is strong.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12851"/>
            <a:ext cx="7488718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Meaning: Confidence/ determination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8033"/>
            <a:ext cx="7543800" cy="35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915</Words>
  <Application>Microsoft Office PowerPoint</Application>
  <PresentationFormat>On-screen Show (4:3)</PresentationFormat>
  <Paragraphs>142</Paragraphs>
  <Slides>24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Mithun</dc:creator>
  <cp:lastModifiedBy>ismail - [2010]</cp:lastModifiedBy>
  <cp:revision>127</cp:revision>
  <dcterms:created xsi:type="dcterms:W3CDTF">2006-08-16T00:00:00Z</dcterms:created>
  <dcterms:modified xsi:type="dcterms:W3CDTF">2015-06-24T04:01:24Z</dcterms:modified>
</cp:coreProperties>
</file>